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Nunito"/>
      <p:regular r:id="rId17"/>
      <p:bold r:id="rId18"/>
      <p:italic r:id="rId19"/>
      <p:boldItalic r:id="rId20"/>
    </p:embeddedFont>
    <p:embeddedFont>
      <p:font typeface="Maven Pro"/>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6.xml"/><Relationship Id="rId22" Type="http://schemas.openxmlformats.org/officeDocument/2006/relationships/font" Target="fonts/MavenPro-bold.fntdata"/><Relationship Id="rId10" Type="http://schemas.openxmlformats.org/officeDocument/2006/relationships/slide" Target="slides/slide5.xml"/><Relationship Id="rId21" Type="http://schemas.openxmlformats.org/officeDocument/2006/relationships/font" Target="fonts/MavenPro-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italic.fntdata"/><Relationship Id="rId6" Type="http://schemas.openxmlformats.org/officeDocument/2006/relationships/slide" Target="slides/slide1.xml"/><Relationship Id="rId18"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2b8221e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2b8221e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PROPHOP!!!!!!!!</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7e1264b3d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e1264b3d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e1264b3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e1264b3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e1264b3d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e1264b3d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we want in our game is a lot of models, that you can interact with, unfortunately there is no triangular prism or log, or lamp </a:t>
            </a:r>
            <a:r>
              <a:rPr lang="en">
                <a:highlight>
                  <a:srgbClr val="FFFF00"/>
                </a:highlight>
              </a:rPr>
              <a:t>mesh in the physijs library</a:t>
            </a:r>
            <a:r>
              <a:rPr lang="en"/>
              <a:t>. So we have to either find a similar one, like with our log or build the shape we want like with our ramp here.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Wallace: Creating and merging models to make shapes that are compatible with physijs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e1264b3d7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e1264b3d7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log is a simply a </a:t>
            </a:r>
            <a:r>
              <a:rPr lang="en">
                <a:highlight>
                  <a:srgbClr val="FFFF00"/>
                </a:highlight>
              </a:rPr>
              <a:t>Physijs.CylinderMesh with the gltf log model added in as a child</a:t>
            </a:r>
            <a:endParaRPr>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e1264b3d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e1264b3d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our ramp looking pretty simple, </a:t>
            </a:r>
            <a:r>
              <a:rPr lang="en"/>
              <a:t>there's</a:t>
            </a:r>
            <a:r>
              <a:rPr lang="en"/>
              <a:t> no basic mesh that gets the job done. Our solution is to make </a:t>
            </a:r>
            <a:r>
              <a:rPr lang="en">
                <a:highlight>
                  <a:srgbClr val="FFFF00"/>
                </a:highlight>
              </a:rPr>
              <a:t>three thin box meshes</a:t>
            </a:r>
            <a:r>
              <a:rPr lang="en"/>
              <a:t>, one for the base, one for the back, and one for the ramp part.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here, we start off with making the meshes base, side, and ramp. We then add side to base, and </a:t>
            </a:r>
            <a:r>
              <a:rPr lang="en"/>
              <a:t>modify</a:t>
            </a:r>
            <a:r>
              <a:rPr lang="en"/>
              <a:t> its position relative to 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add ramp to base, modify it’s relative position, an its rotation. So they now form a sort of triangle that will work for our purposes.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add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e1264b3d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e1264b3d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ast week we talked about types of meshes and shadows. This week we discovered that even when we had these things coded and working, that it didn’t always look right. For example, if you look closely, you can see that there appear to be triangle shapes in our mesh. Also every time that an object moved or shifted, the triangles would move and shade differently.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e1264b3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e1264b3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we can make it look a lot more natural or blended. If you can see, we still a bit shadow lines where it isn’t quite consistent. </a:t>
            </a:r>
            <a:endParaRPr/>
          </a:p>
          <a:p>
            <a:pPr indent="0" lvl="0" marL="0" rtl="0" algn="l">
              <a:spcBef>
                <a:spcPts val="0"/>
              </a:spcBef>
              <a:spcAft>
                <a:spcPts val="0"/>
              </a:spcAft>
              <a:buNone/>
            </a:pPr>
            <a:r>
              <a:rPr lang="en"/>
              <a:t>To fix it, we used a certain kind of shadowmap called PCF Soft Shadowmap.</a:t>
            </a:r>
            <a:endParaRPr/>
          </a:p>
          <a:p>
            <a:pPr indent="0" lvl="0" marL="0" rtl="0" algn="l">
              <a:spcBef>
                <a:spcPts val="0"/>
              </a:spcBef>
              <a:spcAft>
                <a:spcPts val="0"/>
              </a:spcAft>
              <a:buNone/>
            </a:pPr>
            <a:r>
              <a:rPr lang="en"/>
              <a:t>We wanted to make sure that we get our 3D models looking right now so that we can very easily incorporate them later on in later levels. It also helps us with level creation in case we have restrictions on certain types of models. Understanding how these models are working with threejs and our physics engine has been really important with learning how to do level design.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e1264b3d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e1264b3d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Wallace, feel free to jump in with your shadow stuff too :)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e1264b3d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e1264b3d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also been paying attention to the feedback, thank you everyone for your comments. We are trying to move forward based on some of the feedback that you have provided. For example, (next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e1264b3d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e1264b3d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guess you guys wanna see a level? Does anyone want to volunteer?</a:t>
            </a:r>
            <a:endParaRPr/>
          </a:p>
          <a:p>
            <a:pPr indent="0" lvl="0" marL="0" rtl="0" algn="l">
              <a:spcBef>
                <a:spcPts val="0"/>
              </a:spcBef>
              <a:spcAft>
                <a:spcPts val="0"/>
              </a:spcAft>
              <a:buNone/>
            </a:pPr>
            <a:r>
              <a:rPr lang="en"/>
              <a:t>//can we show a couple of my drawn levels first? YAS, totally!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localhost:80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713275" y="828703"/>
            <a:ext cx="4255500" cy="232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Senior Seminar</a:t>
            </a:r>
            <a:endParaRPr/>
          </a:p>
          <a:p>
            <a:pPr indent="0" lvl="0" marL="0" rtl="0" algn="l">
              <a:spcBef>
                <a:spcPts val="0"/>
              </a:spcBef>
              <a:spcAft>
                <a:spcPts val="0"/>
              </a:spcAft>
              <a:buNone/>
            </a:pPr>
            <a:r>
              <a:rPr lang="en"/>
              <a:t>CS 4900 Group 2</a:t>
            </a:r>
            <a:endParaRPr/>
          </a:p>
          <a:p>
            <a:pPr indent="0" lvl="0" marL="0" rtl="0" algn="l">
              <a:spcBef>
                <a:spcPts val="0"/>
              </a:spcBef>
              <a:spcAft>
                <a:spcPts val="0"/>
              </a:spcAft>
              <a:buNone/>
            </a:pPr>
            <a:r>
              <a:rPr lang="en"/>
              <a:t>PropHop</a:t>
            </a:r>
            <a:endParaRPr/>
          </a:p>
          <a:p>
            <a:pPr indent="0" lvl="0" marL="0" rtl="0" algn="l">
              <a:spcBef>
                <a:spcPts val="0"/>
              </a:spcBef>
              <a:spcAft>
                <a:spcPts val="0"/>
              </a:spcAft>
              <a:buNone/>
            </a:pPr>
            <a:r>
              <a:rPr lang="en"/>
              <a:t>Week 4</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Wallace Coleman</a:t>
            </a:r>
            <a:endParaRPr/>
          </a:p>
          <a:p>
            <a:pPr indent="0" lvl="0" marL="0" rtl="0" algn="l">
              <a:spcBef>
                <a:spcPts val="0"/>
              </a:spcBef>
              <a:spcAft>
                <a:spcPts val="0"/>
              </a:spcAft>
              <a:buNone/>
            </a:pPr>
            <a:r>
              <a:rPr lang="en"/>
              <a:t>Allen Kubinski</a:t>
            </a:r>
            <a:br>
              <a:rPr lang="en"/>
            </a:br>
            <a:r>
              <a:rPr lang="en"/>
              <a:t>Jenna Schott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22"/>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3"/>
          <p:cNvSpPr txBox="1"/>
          <p:nvPr>
            <p:ph idx="1" type="body"/>
          </p:nvPr>
        </p:nvSpPr>
        <p:spPr>
          <a:xfrm>
            <a:off x="1001800" y="1527025"/>
            <a:ext cx="7030500" cy="2541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u="sng">
                <a:solidFill>
                  <a:schemeClr val="hlink"/>
                </a:solidFill>
                <a:hlinkClick r:id="rId3"/>
              </a:rPr>
              <a:t>Click Here!</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Blocks</a:t>
            </a:r>
            <a:endParaRPr/>
          </a:p>
        </p:txBody>
      </p:sp>
      <p:pic>
        <p:nvPicPr>
          <p:cNvPr id="284" name="Google Shape;284;p14"/>
          <p:cNvPicPr preferRelativeResize="0"/>
          <p:nvPr/>
        </p:nvPicPr>
        <p:blipFill rotWithShape="1">
          <a:blip r:embed="rId3">
            <a:alphaModFix/>
          </a:blip>
          <a:srcRect b="24049" l="38370" r="33690" t="30011"/>
          <a:stretch/>
        </p:blipFill>
        <p:spPr>
          <a:xfrm>
            <a:off x="740850" y="1698537"/>
            <a:ext cx="2554724" cy="2361700"/>
          </a:xfrm>
          <a:prstGeom prst="rect">
            <a:avLst/>
          </a:prstGeom>
          <a:noFill/>
          <a:ln>
            <a:noFill/>
          </a:ln>
        </p:spPr>
      </p:pic>
      <p:pic>
        <p:nvPicPr>
          <p:cNvPr id="285" name="Google Shape;285;p14"/>
          <p:cNvPicPr preferRelativeResize="0"/>
          <p:nvPr/>
        </p:nvPicPr>
        <p:blipFill rotWithShape="1">
          <a:blip r:embed="rId4">
            <a:alphaModFix/>
          </a:blip>
          <a:srcRect b="32349" l="42344" r="43293" t="44944"/>
          <a:stretch/>
        </p:blipFill>
        <p:spPr>
          <a:xfrm>
            <a:off x="4139614" y="1898324"/>
            <a:ext cx="2207459" cy="1962125"/>
          </a:xfrm>
          <a:prstGeom prst="rect">
            <a:avLst/>
          </a:prstGeom>
          <a:noFill/>
          <a:ln>
            <a:noFill/>
          </a:ln>
        </p:spPr>
      </p:pic>
      <p:pic>
        <p:nvPicPr>
          <p:cNvPr id="286" name="Google Shape;286;p14"/>
          <p:cNvPicPr preferRelativeResize="0"/>
          <p:nvPr/>
        </p:nvPicPr>
        <p:blipFill rotWithShape="1">
          <a:blip r:embed="rId5">
            <a:alphaModFix/>
          </a:blip>
          <a:srcRect b="24365" l="39310" r="39207" t="37468"/>
          <a:stretch/>
        </p:blipFill>
        <p:spPr>
          <a:xfrm>
            <a:off x="6426525" y="1898324"/>
            <a:ext cx="1964301" cy="196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Infamous Log</a:t>
            </a:r>
            <a:endParaRPr/>
          </a:p>
        </p:txBody>
      </p:sp>
      <p:pic>
        <p:nvPicPr>
          <p:cNvPr id="292" name="Google Shape;292;p15"/>
          <p:cNvPicPr preferRelativeResize="0"/>
          <p:nvPr/>
        </p:nvPicPr>
        <p:blipFill rotWithShape="1">
          <a:blip r:embed="rId3">
            <a:alphaModFix/>
          </a:blip>
          <a:srcRect b="32349" l="42344" r="43293" t="44944"/>
          <a:stretch/>
        </p:blipFill>
        <p:spPr>
          <a:xfrm>
            <a:off x="476848" y="2993324"/>
            <a:ext cx="2093446" cy="2150175"/>
          </a:xfrm>
          <a:prstGeom prst="rect">
            <a:avLst/>
          </a:prstGeom>
          <a:noFill/>
          <a:ln>
            <a:noFill/>
          </a:ln>
        </p:spPr>
      </p:pic>
      <p:grpSp>
        <p:nvGrpSpPr>
          <p:cNvPr id="293" name="Google Shape;293;p15"/>
          <p:cNvGrpSpPr/>
          <p:nvPr/>
        </p:nvGrpSpPr>
        <p:grpSpPr>
          <a:xfrm>
            <a:off x="45665" y="56344"/>
            <a:ext cx="9052666" cy="2936981"/>
            <a:chOff x="114550" y="181450"/>
            <a:chExt cx="5653676" cy="1833550"/>
          </a:xfrm>
        </p:grpSpPr>
        <p:pic>
          <p:nvPicPr>
            <p:cNvPr id="294" name="Google Shape;294;p15"/>
            <p:cNvPicPr preferRelativeResize="0"/>
            <p:nvPr/>
          </p:nvPicPr>
          <p:blipFill rotWithShape="1">
            <a:blip r:embed="rId4">
              <a:alphaModFix/>
            </a:blip>
            <a:srcRect b="63823" l="27179" r="10992" t="12682"/>
            <a:stretch/>
          </p:blipFill>
          <p:spPr>
            <a:xfrm>
              <a:off x="114550" y="181450"/>
              <a:ext cx="5653676" cy="1207774"/>
            </a:xfrm>
            <a:prstGeom prst="rect">
              <a:avLst/>
            </a:prstGeom>
            <a:noFill/>
            <a:ln>
              <a:noFill/>
            </a:ln>
          </p:spPr>
        </p:pic>
        <p:pic>
          <p:nvPicPr>
            <p:cNvPr id="295" name="Google Shape;295;p15"/>
            <p:cNvPicPr preferRelativeResize="0"/>
            <p:nvPr/>
          </p:nvPicPr>
          <p:blipFill rotWithShape="1">
            <a:blip r:embed="rId4">
              <a:alphaModFix/>
            </a:blip>
            <a:srcRect b="4480" l="27179" r="10992" t="84453"/>
            <a:stretch/>
          </p:blipFill>
          <p:spPr>
            <a:xfrm>
              <a:off x="114550" y="1446125"/>
              <a:ext cx="5653676" cy="56887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grpSp>
        <p:nvGrpSpPr>
          <p:cNvPr id="300" name="Google Shape;300;p16"/>
          <p:cNvGrpSpPr/>
          <p:nvPr/>
        </p:nvGrpSpPr>
        <p:grpSpPr>
          <a:xfrm>
            <a:off x="45706" y="213040"/>
            <a:ext cx="9052588" cy="4717425"/>
            <a:chOff x="1905375" y="666375"/>
            <a:chExt cx="6853348" cy="3557099"/>
          </a:xfrm>
        </p:grpSpPr>
        <p:pic>
          <p:nvPicPr>
            <p:cNvPr id="301" name="Google Shape;301;p16"/>
            <p:cNvPicPr preferRelativeResize="0"/>
            <p:nvPr/>
          </p:nvPicPr>
          <p:blipFill rotWithShape="1">
            <a:blip r:embed="rId3">
              <a:alphaModFix/>
            </a:blip>
            <a:srcRect b="27189" l="20369" r="0" t="10621"/>
            <a:stretch/>
          </p:blipFill>
          <p:spPr>
            <a:xfrm>
              <a:off x="1905375" y="666375"/>
              <a:ext cx="6853348" cy="3009051"/>
            </a:xfrm>
            <a:prstGeom prst="rect">
              <a:avLst/>
            </a:prstGeom>
            <a:noFill/>
            <a:ln>
              <a:noFill/>
            </a:ln>
          </p:spPr>
        </p:pic>
        <p:pic>
          <p:nvPicPr>
            <p:cNvPr id="302" name="Google Shape;302;p16"/>
            <p:cNvPicPr preferRelativeResize="0"/>
            <p:nvPr/>
          </p:nvPicPr>
          <p:blipFill rotWithShape="1">
            <a:blip r:embed="rId3">
              <a:alphaModFix/>
            </a:blip>
            <a:srcRect b="5027" l="20369" r="0" t="84721"/>
            <a:stretch/>
          </p:blipFill>
          <p:spPr>
            <a:xfrm>
              <a:off x="1905375" y="3727475"/>
              <a:ext cx="6853348" cy="495999"/>
            </a:xfrm>
            <a:prstGeom prst="rect">
              <a:avLst/>
            </a:prstGeom>
            <a:noFill/>
            <a:ln>
              <a:noFill/>
            </a:ln>
          </p:spPr>
        </p:pic>
      </p:grpSp>
      <p:pic>
        <p:nvPicPr>
          <p:cNvPr id="303" name="Google Shape;303;p16"/>
          <p:cNvPicPr preferRelativeResize="0"/>
          <p:nvPr/>
        </p:nvPicPr>
        <p:blipFill>
          <a:blip r:embed="rId4">
            <a:alphaModFix/>
          </a:blip>
          <a:stretch>
            <a:fillRect/>
          </a:stretch>
        </p:blipFill>
        <p:spPr>
          <a:xfrm>
            <a:off x="5193675" y="1822201"/>
            <a:ext cx="3244325" cy="323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0" name="Google Shape;310;p17"/>
          <p:cNvPicPr preferRelativeResize="0"/>
          <p:nvPr/>
        </p:nvPicPr>
        <p:blipFill>
          <a:blip r:embed="rId3">
            <a:alphaModFix/>
          </a:blip>
          <a:stretch>
            <a:fillRect/>
          </a:stretch>
        </p:blipFill>
        <p:spPr>
          <a:xfrm>
            <a:off x="0" y="90510"/>
            <a:ext cx="9144002" cy="49624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7" name="Google Shape;317;p18"/>
          <p:cNvPicPr preferRelativeResize="0"/>
          <p:nvPr/>
        </p:nvPicPr>
        <p:blipFill>
          <a:blip r:embed="rId3">
            <a:alphaModFix/>
          </a:blip>
          <a:stretch>
            <a:fillRect/>
          </a:stretch>
        </p:blipFill>
        <p:spPr>
          <a:xfrm>
            <a:off x="0" y="243368"/>
            <a:ext cx="9143998" cy="46567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4" name="Google Shape;324;p19"/>
          <p:cNvPicPr preferRelativeResize="0"/>
          <p:nvPr/>
        </p:nvPicPr>
        <p:blipFill>
          <a:blip r:embed="rId3">
            <a:alphaModFix/>
          </a:blip>
          <a:stretch>
            <a:fillRect/>
          </a:stretch>
        </p:blipFill>
        <p:spPr>
          <a:xfrm>
            <a:off x="245237" y="31750"/>
            <a:ext cx="8653526" cy="50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21"/>
          <p:cNvPicPr preferRelativeResize="0"/>
          <p:nvPr/>
        </p:nvPicPr>
        <p:blipFill>
          <a:blip r:embed="rId3">
            <a:alphaModFix/>
          </a:blip>
          <a:stretch>
            <a:fillRect/>
          </a:stretch>
        </p:blipFill>
        <p:spPr>
          <a:xfrm>
            <a:off x="252850" y="2430325"/>
            <a:ext cx="8839200" cy="282854"/>
          </a:xfrm>
          <a:prstGeom prst="rect">
            <a:avLst/>
          </a:prstGeom>
          <a:noFill/>
          <a:ln>
            <a:noFill/>
          </a:ln>
        </p:spPr>
      </p:pic>
      <p:pic>
        <p:nvPicPr>
          <p:cNvPr id="334" name="Google Shape;334;p21"/>
          <p:cNvPicPr preferRelativeResize="0"/>
          <p:nvPr/>
        </p:nvPicPr>
        <p:blipFill>
          <a:blip r:embed="rId4">
            <a:alphaModFix/>
          </a:blip>
          <a:stretch>
            <a:fillRect/>
          </a:stretch>
        </p:blipFill>
        <p:spPr>
          <a:xfrm>
            <a:off x="3709351" y="4181750"/>
            <a:ext cx="5382700" cy="590050"/>
          </a:xfrm>
          <a:prstGeom prst="rect">
            <a:avLst/>
          </a:prstGeom>
          <a:noFill/>
          <a:ln>
            <a:noFill/>
          </a:ln>
        </p:spPr>
      </p:pic>
      <p:pic>
        <p:nvPicPr>
          <p:cNvPr id="335" name="Google Shape;335;p21"/>
          <p:cNvPicPr preferRelativeResize="0"/>
          <p:nvPr/>
        </p:nvPicPr>
        <p:blipFill>
          <a:blip r:embed="rId5">
            <a:alphaModFix/>
          </a:blip>
          <a:stretch>
            <a:fillRect/>
          </a:stretch>
        </p:blipFill>
        <p:spPr>
          <a:xfrm>
            <a:off x="41875" y="3026475"/>
            <a:ext cx="8447398" cy="718925"/>
          </a:xfrm>
          <a:prstGeom prst="rect">
            <a:avLst/>
          </a:prstGeom>
          <a:noFill/>
          <a:ln>
            <a:noFill/>
          </a:ln>
        </p:spPr>
      </p:pic>
      <p:pic>
        <p:nvPicPr>
          <p:cNvPr id="336" name="Google Shape;336;p21"/>
          <p:cNvPicPr preferRelativeResize="0"/>
          <p:nvPr/>
        </p:nvPicPr>
        <p:blipFill>
          <a:blip r:embed="rId6">
            <a:alphaModFix/>
          </a:blip>
          <a:stretch>
            <a:fillRect/>
          </a:stretch>
        </p:blipFill>
        <p:spPr>
          <a:xfrm>
            <a:off x="-12" y="1351275"/>
            <a:ext cx="9435726" cy="765750"/>
          </a:xfrm>
          <a:prstGeom prst="rect">
            <a:avLst/>
          </a:prstGeom>
          <a:noFill/>
          <a:ln>
            <a:noFill/>
          </a:ln>
        </p:spPr>
      </p:pic>
      <p:pic>
        <p:nvPicPr>
          <p:cNvPr id="337" name="Google Shape;337;p21"/>
          <p:cNvPicPr preferRelativeResize="0"/>
          <p:nvPr/>
        </p:nvPicPr>
        <p:blipFill>
          <a:blip r:embed="rId7">
            <a:alphaModFix/>
          </a:blip>
          <a:stretch>
            <a:fillRect/>
          </a:stretch>
        </p:blipFill>
        <p:spPr>
          <a:xfrm>
            <a:off x="4941825" y="633875"/>
            <a:ext cx="3547454" cy="765750"/>
          </a:xfrm>
          <a:prstGeom prst="rect">
            <a:avLst/>
          </a:prstGeom>
          <a:noFill/>
          <a:ln>
            <a:noFill/>
          </a:ln>
        </p:spPr>
      </p:pic>
      <p:pic>
        <p:nvPicPr>
          <p:cNvPr id="338" name="Google Shape;338;p21"/>
          <p:cNvPicPr preferRelativeResize="0"/>
          <p:nvPr/>
        </p:nvPicPr>
        <p:blipFill>
          <a:blip r:embed="rId8">
            <a:alphaModFix/>
          </a:blip>
          <a:stretch>
            <a:fillRect/>
          </a:stretch>
        </p:blipFill>
        <p:spPr>
          <a:xfrm>
            <a:off x="323200" y="3745400"/>
            <a:ext cx="2903469" cy="765750"/>
          </a:xfrm>
          <a:prstGeom prst="rect">
            <a:avLst/>
          </a:prstGeom>
          <a:noFill/>
          <a:ln>
            <a:noFill/>
          </a:ln>
        </p:spPr>
      </p:pic>
      <p:pic>
        <p:nvPicPr>
          <p:cNvPr id="339" name="Google Shape;339;p21"/>
          <p:cNvPicPr preferRelativeResize="0"/>
          <p:nvPr/>
        </p:nvPicPr>
        <p:blipFill>
          <a:blip r:embed="rId9">
            <a:alphaModFix/>
          </a:blip>
          <a:stretch>
            <a:fillRect/>
          </a:stretch>
        </p:blipFill>
        <p:spPr>
          <a:xfrm>
            <a:off x="0" y="0"/>
            <a:ext cx="5361409" cy="689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